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5" r:id="rId3"/>
    <p:sldId id="258" r:id="rId4"/>
    <p:sldId id="259" r:id="rId5"/>
    <p:sldId id="261" r:id="rId6"/>
    <p:sldId id="266" r:id="rId7"/>
    <p:sldId id="262" r:id="rId8"/>
    <p:sldId id="257" r:id="rId9"/>
    <p:sldId id="263" r:id="rId10"/>
    <p:sldId id="264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стадин Николаев Талигаджиев" initials="КТ" lastIdx="1" clrIdx="0">
    <p:extLst>
      <p:ext uri="{19B8F6BF-5375-455C-9EA6-DF929625EA0E}">
        <p15:presenceInfo xmlns:p15="http://schemas.microsoft.com/office/powerpoint/2012/main" userId="S::kntaligadzhiev19@codingburgas.bg::56777947-3df6-429d-89ad-2c749baeff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29665-B093-DF1E-E335-382D923C76CD}" v="1" dt="2020-12-01T17:42:54.177"/>
    <p1510:client id="{07738566-1B39-957D-01F9-52957CE9B7DA}" v="640" dt="2020-11-22T16:43:20.623"/>
    <p1510:client id="{1CC999DE-95B2-27EA-975D-96633FEDB97E}" v="117" dt="2020-12-02T15:11:23.601"/>
    <p1510:client id="{20CB6461-EF7F-EEB9-B54C-524A1F6E5365}" v="5" dt="2020-12-02T11:46:03.227"/>
    <p1510:client id="{34C49BE6-F3E0-5315-D20F-77D44C3D98A2}" v="191" dt="2020-12-02T16:14:03.824"/>
    <p1510:client id="{3E4A28D0-3C7E-F58B-CE7D-0B7FBB6AA7C6}" v="20" dt="2020-11-23T10:35:32.247"/>
    <p1510:client id="{45481D52-83A4-A561-3046-13F5A3227FAF}" v="8" dt="2020-12-01T14:45:45.726"/>
    <p1510:client id="{4D616253-C887-CB9D-383A-0E4DFE4C83BF}" v="56" dt="2020-12-02T16:13:41.664"/>
    <p1510:client id="{53A20523-BA78-340E-34E4-B5CC07573ED5}" v="1354" dt="2020-12-01T17:46:09.268"/>
    <p1510:client id="{59E7F68D-896D-8876-A943-86016D63164A}" v="12" dt="2020-12-02T16:04:24.528"/>
    <p1510:client id="{613B5E86-F24D-3BFC-8C30-7C1B7C464616}" v="461" dt="2020-12-01T17:34:19.288"/>
    <p1510:client id="{76D6A3B1-3420-B7B2-DFDA-D4D141EFD6E8}" v="38" dt="2020-11-22T16:27:23.207"/>
    <p1510:client id="{7C1553B9-531E-4F2E-A66E-BC9451055780}" v="784" dt="2020-12-02T16:04:10.737"/>
    <p1510:client id="{951D5D55-E425-DEEC-D150-3A0D717B695C}" v="293" dt="2020-12-02T16:09:44.717"/>
    <p1510:client id="{9ACF5C0F-F075-4E10-8228-B661CFAC86A8}" v="244" dt="2020-12-01T16:15:43.688"/>
    <p1510:client id="{9BD1F59C-7CEA-CB58-E486-9F8DD8622591}" v="5" dt="2020-12-02T15:11:19.168"/>
    <p1510:client id="{A2E5C2B7-482D-25D8-8D9A-20AF5D1A198A}" v="6" dt="2020-12-02T15:05:51.231"/>
    <p1510:client id="{E685A994-B507-BB57-4B5A-CE60E3896A13}" v="223" dt="2020-12-01T17:42:03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7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586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454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4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103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8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90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3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4383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29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455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408D243-E1BA-41B1-A5FE-C727DA7A7FA4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1147E-64A1-44A7-94B5-9C531F93B73A}" type="slidenum">
              <a:rPr lang="bg-BG" smtClean="0"/>
              <a:t>‹#›</a:t>
            </a:fld>
            <a:endParaRPr lang="bg-BG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818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6.m4a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BC93A-3513-42ED-BA79-47B1782383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9211" r="-1" b="5787"/>
          <a:stretch/>
        </p:blipFill>
        <p:spPr>
          <a:xfrm>
            <a:off x="1006519" y="-3"/>
            <a:ext cx="1219169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CFC05F-DF0D-4B1B-8FD8-51B508CB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2" y="0"/>
            <a:ext cx="1122889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1B624-9921-45DF-8625-FDD71679B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184" y="314460"/>
            <a:ext cx="7632419" cy="4449383"/>
          </a:xfrm>
        </p:spPr>
        <p:txBody>
          <a:bodyPr>
            <a:normAutofit/>
          </a:bodyPr>
          <a:lstStyle/>
          <a:p>
            <a:pPr algn="ctr"/>
            <a:r>
              <a:rPr lang="en-US" sz="6600" b="1" i="1">
                <a:latin typeface="Times New Roman"/>
                <a:cs typeface="Times New Roman"/>
              </a:rPr>
              <a:t>Tic-Tac-Toe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9F042A-AD00-4D53-A9AB-52F5EF3F4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4297" y="5520576"/>
            <a:ext cx="5357600" cy="1160213"/>
          </a:xfrm>
        </p:spPr>
        <p:txBody>
          <a:bodyPr/>
          <a:lstStyle/>
          <a:p>
            <a:r>
              <a:rPr lang="bg-BG">
                <a:cs typeface="Arial"/>
              </a:rPr>
              <a:t>Представено от</a:t>
            </a:r>
            <a:r>
              <a:rPr lang="en-US">
                <a:cs typeface="Arial"/>
              </a:rPr>
              <a:t> The Eagles</a:t>
            </a:r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642973C-6EBA-4A47-8A68-D5EB216A4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8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49">
        <p:fade/>
      </p:transition>
    </mc:Choice>
    <mc:Fallback xmlns="">
      <p:transition spd="med" advTm="8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83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4" name="Picture 85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5" name="Rectangle 87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" name="Rectangle 89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7" name="Rectangle 91">
            <a:extLst>
              <a:ext uri="{FF2B5EF4-FFF2-40B4-BE49-F238E27FC236}">
                <a16:creationId xmlns:a16="http://schemas.microsoft.com/office/drawing/2014/main" id="{797F2982-9D29-4C8C-B653-C0BCE1B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8" name="Rectangle 93">
            <a:extLst>
              <a:ext uri="{FF2B5EF4-FFF2-40B4-BE49-F238E27FC236}">
                <a16:creationId xmlns:a16="http://schemas.microsoft.com/office/drawing/2014/main" id="{5B325BAC-AB46-48CC-9F6B-79864ABE5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9" name="TextBox 95">
            <a:extLst>
              <a:ext uri="{FF2B5EF4-FFF2-40B4-BE49-F238E27FC236}">
                <a16:creationId xmlns:a16="http://schemas.microsoft.com/office/drawing/2014/main" id="{EAF1CE20-1BF6-42BB-AF36-D72F27ED1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80" name="Rectangle 97">
            <a:extLst>
              <a:ext uri="{FF2B5EF4-FFF2-40B4-BE49-F238E27FC236}">
                <a16:creationId xmlns:a16="http://schemas.microsoft.com/office/drawing/2014/main" id="{9CC4AF46-A1F3-4DF9-8F71-44A6B10E4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1" name="Picture 99">
            <a:extLst>
              <a:ext uri="{FF2B5EF4-FFF2-40B4-BE49-F238E27FC236}">
                <a16:creationId xmlns:a16="http://schemas.microsoft.com/office/drawing/2014/main" id="{0E798FC9-A14A-487D-88A2-A57F0029D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2" name="Picture 101">
            <a:extLst>
              <a:ext uri="{FF2B5EF4-FFF2-40B4-BE49-F238E27FC236}">
                <a16:creationId xmlns:a16="http://schemas.microsoft.com/office/drawing/2014/main" id="{C5065053-9EF0-4668-9CF6-DD9A49BE2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3" name="Rectangle 103">
            <a:extLst>
              <a:ext uri="{FF2B5EF4-FFF2-40B4-BE49-F238E27FC236}">
                <a16:creationId xmlns:a16="http://schemas.microsoft.com/office/drawing/2014/main" id="{5CD8DEDF-3AC4-4735-B9FF-7BE084C2B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105">
            <a:extLst>
              <a:ext uri="{FF2B5EF4-FFF2-40B4-BE49-F238E27FC236}">
                <a16:creationId xmlns:a16="http://schemas.microsoft.com/office/drawing/2014/main" id="{E106AA5C-5136-4C1B-8030-6FE6F0F55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107">
            <a:extLst>
              <a:ext uri="{FF2B5EF4-FFF2-40B4-BE49-F238E27FC236}">
                <a16:creationId xmlns:a16="http://schemas.microsoft.com/office/drawing/2014/main" id="{B7410167-A5D0-4B9C-A90D-300AF6533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8C081-40A5-40BC-B2B8-DB7116D1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817" y="318368"/>
            <a:ext cx="325302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БЛОК-СХЕМА НА КОДА</a:t>
            </a:r>
          </a:p>
        </p:txBody>
      </p:sp>
      <p:sp>
        <p:nvSpPr>
          <p:cNvPr id="286" name="Rectangle 109">
            <a:extLst>
              <a:ext uri="{FF2B5EF4-FFF2-40B4-BE49-F238E27FC236}">
                <a16:creationId xmlns:a16="http://schemas.microsoft.com/office/drawing/2014/main" id="{04A2D297-946C-413D-8762-81BB0BB7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AA5C93A4-5FBC-4CBF-A56C-B60D57528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48" y="-6436"/>
            <a:ext cx="10380799" cy="685066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07EFE-58A0-49CE-8486-97B208BAA035}"/>
              </a:ext>
            </a:extLst>
          </p:cNvPr>
          <p:cNvSpPr txBox="1"/>
          <p:nvPr/>
        </p:nvSpPr>
        <p:spPr>
          <a:xfrm>
            <a:off x="8388262" y="204592"/>
            <a:ext cx="27431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БЛОК-СХЕМА НА КОДА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9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B7CCE7A2-EB3D-4776-A69B-6A02CA9B8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6">
            <a:extLst>
              <a:ext uri="{FF2B5EF4-FFF2-40B4-BE49-F238E27FC236}">
                <a16:creationId xmlns:a16="http://schemas.microsoft.com/office/drawing/2014/main" id="{DC35BE09-BE0A-4947-AD62-D18AB653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4" name="Picture 48">
            <a:extLst>
              <a:ext uri="{FF2B5EF4-FFF2-40B4-BE49-F238E27FC236}">
                <a16:creationId xmlns:a16="http://schemas.microsoft.com/office/drawing/2014/main" id="{4F2FBE11-3C7F-4559-8A1B-BC32DCDF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50">
            <a:extLst>
              <a:ext uri="{FF2B5EF4-FFF2-40B4-BE49-F238E27FC236}">
                <a16:creationId xmlns:a16="http://schemas.microsoft.com/office/drawing/2014/main" id="{506220C8-D610-4447-8D6E-06417BB33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2">
            <a:extLst>
              <a:ext uri="{FF2B5EF4-FFF2-40B4-BE49-F238E27FC236}">
                <a16:creationId xmlns:a16="http://schemas.microsoft.com/office/drawing/2014/main" id="{9D8A4058-FF18-4A0E-A26D-1C6BCE380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A9F2DB1B-2C7C-4F9E-8256-76832E57F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F69A2-650B-413A-BFA4-E629E094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048" y="834599"/>
            <a:ext cx="4689484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bg-BG"/>
              <a:t>Отбор</a:t>
            </a:r>
            <a:endParaRPr lang="en-US" dirty="0"/>
          </a:p>
        </p:txBody>
      </p:sp>
      <p:sp>
        <p:nvSpPr>
          <p:cNvPr id="52" name="Rectangle 56">
            <a:extLst>
              <a:ext uri="{FF2B5EF4-FFF2-40B4-BE49-F238E27FC236}">
                <a16:creationId xmlns:a16="http://schemas.microsoft.com/office/drawing/2014/main" id="{B651A85F-CA4F-45CA-A955-8C61B0EBA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7904" y="641225"/>
            <a:ext cx="3463638" cy="5569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0F014E4C-EB4D-4978-9D31-0399FDE20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3524" y="2001954"/>
            <a:ext cx="2843898" cy="2843898"/>
          </a:xfrm>
          <a:prstGeom prst="rect">
            <a:avLst/>
          </a:prstGeom>
          <a:ln>
            <a:noFill/>
          </a:ln>
        </p:spPr>
      </p:pic>
      <p:sp>
        <p:nvSpPr>
          <p:cNvPr id="54" name="Rectangle 58">
            <a:extLst>
              <a:ext uri="{FF2B5EF4-FFF2-40B4-BE49-F238E27FC236}">
                <a16:creationId xmlns:a16="http://schemas.microsoft.com/office/drawing/2014/main" id="{EF384D18-A72B-4C2F-9BAC-900318FCC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0646" y="881437"/>
            <a:ext cx="2993566" cy="50839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140F3919-B7B1-4EBE-A3C4-4EE6B9CAF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9EF05-8FFA-4311-B5C5-BAB68CBADC26}"/>
              </a:ext>
            </a:extLst>
          </p:cNvPr>
          <p:cNvSpPr txBox="1"/>
          <p:nvPr/>
        </p:nvSpPr>
        <p:spPr>
          <a:xfrm>
            <a:off x="6096000" y="1885285"/>
            <a:ext cx="4516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buNone/>
            </a:pPr>
            <a:endParaRPr lang="bg-BG" i="1" dirty="0">
              <a:latin typeface="Arial" panose="020B0604020202020204"/>
            </a:endParaRPr>
          </a:p>
          <a:p>
            <a:pPr lvl="1">
              <a:buFont typeface="+mj-lt"/>
              <a:buAutoNum type="arabicPeriod"/>
            </a:pPr>
            <a:r>
              <a:rPr lang="bg-BG" i="1" dirty="0"/>
              <a:t>Николай Бранков - </a:t>
            </a:r>
            <a:r>
              <a:rPr lang="bg-BG" i="1" noProof="1"/>
              <a:t>Scrum</a:t>
            </a:r>
            <a:r>
              <a:rPr lang="bg-BG" i="1" dirty="0"/>
              <a:t> </a:t>
            </a:r>
            <a:r>
              <a:rPr lang="bg-BG" i="1" noProof="1"/>
              <a:t>trainer</a:t>
            </a:r>
            <a:endParaRPr lang="bg-BG" noProof="1"/>
          </a:p>
          <a:p>
            <a:pPr lvl="1">
              <a:buFont typeface="+mj-lt"/>
              <a:buAutoNum type="arabicPeriod"/>
            </a:pPr>
            <a:r>
              <a:rPr lang="bg-BG" i="1" noProof="1"/>
              <a:t>Радослав Иванов - Code Checker</a:t>
            </a:r>
            <a:endParaRPr lang="bg-BG" noProof="1"/>
          </a:p>
          <a:p>
            <a:pPr lvl="1">
              <a:buFont typeface="+mj-lt"/>
              <a:buAutoNum type="arabicPeriod"/>
            </a:pPr>
            <a:r>
              <a:rPr lang="bg-BG" i="1" noProof="1"/>
              <a:t>Костадин Талигаджиев - C++ Developer</a:t>
            </a:r>
            <a:endParaRPr lang="bg-BG" noProof="1"/>
          </a:p>
          <a:p>
            <a:pPr lvl="1">
              <a:buFont typeface="+mj-lt"/>
              <a:buAutoNum type="arabicPeriod"/>
            </a:pPr>
            <a:r>
              <a:rPr lang="bg-BG" i="1" noProof="1"/>
              <a:t>Марио Берберов - C++ Developer</a:t>
            </a:r>
            <a:endParaRPr lang="bg-BG" noProof="1"/>
          </a:p>
          <a:p>
            <a:pPr lvl="1">
              <a:buFont typeface="+mj-lt"/>
              <a:buAutoNum type="arabicPeriod"/>
            </a:pPr>
            <a:r>
              <a:rPr lang="bg-BG" i="1" noProof="1"/>
              <a:t>Веселин Стоянов - Front-End Developer</a:t>
            </a:r>
            <a:endParaRPr lang="bg-BG" noProof="1"/>
          </a:p>
        </p:txBody>
      </p:sp>
      <p:pic>
        <p:nvPicPr>
          <p:cNvPr id="6" name="Аудио 5">
            <a:hlinkClick r:id="" action="ppaction://media"/>
            <a:extLst>
              <a:ext uri="{FF2B5EF4-FFF2-40B4-BE49-F238E27FC236}">
                <a16:creationId xmlns:a16="http://schemas.microsoft.com/office/drawing/2014/main" id="{03CEC2E1-498B-404A-975D-D94CCD37CF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0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8"/>
    </mc:Choice>
    <mc:Fallback xmlns="">
      <p:transition spd="slow" advTm="19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81E0B1-8B3A-4D04-A564-1F716CF1E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C0BDCCD-8A13-4414-AC5D-A18D16657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EFD2F72-2B40-47EB-B46A-66048FAD6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AFE01C5-B660-4AF5-8601-ACF3EAB5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B322CA7-B991-4566-A8E3-9BE2A56C3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411E5BA-5FF7-4205-9943-98564B0B0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964444" y="808056"/>
            <a:ext cx="4225425" cy="1077229"/>
          </a:xfrm>
        </p:spPr>
        <p:txBody>
          <a:bodyPr>
            <a:normAutofit/>
          </a:bodyPr>
          <a:lstStyle/>
          <a:p>
            <a:pPr algn="l"/>
            <a:r>
              <a:rPr lang="en-US" b="1" i="1" dirty="0">
                <a:latin typeface="Times New Roman"/>
                <a:cs typeface="Times New Roman"/>
              </a:rPr>
              <a:t>Tic-Tac-Toe </a:t>
            </a:r>
            <a:r>
              <a:rPr lang="bg-BG" b="1" i="1" dirty="0">
                <a:latin typeface="Times New Roman"/>
                <a:cs typeface="Times New Roman"/>
              </a:rPr>
              <a:t>Правила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964444" y="1832911"/>
            <a:ext cx="3972159" cy="3997828"/>
          </a:xfrm>
        </p:spPr>
        <p:txBody>
          <a:bodyPr>
            <a:normAutofit/>
          </a:bodyPr>
          <a:lstStyle/>
          <a:p>
            <a:pPr marL="285750" indent="-285750"/>
            <a:r>
              <a:rPr lang="bg-BG" sz="1800" b="1" i="1" noProof="1">
                <a:latin typeface="Cambria"/>
              </a:rPr>
              <a:t>И</a:t>
            </a:r>
            <a:r>
              <a:rPr lang="bg-BG" sz="1800" i="1" noProof="1">
                <a:latin typeface="Cambria"/>
              </a:rPr>
              <a:t>грае се от двама играчи, като всеки избира свой цвят пионки. Всеки на свой ред поставя по една пионка на дъската. </a:t>
            </a:r>
            <a:endParaRPr lang="en-US" sz="1800" dirty="0">
              <a:latin typeface="Arial" panose="020B0604020202020204"/>
              <a:cs typeface="Arial" panose="020B0604020202020204"/>
            </a:endParaRPr>
          </a:p>
          <a:p>
            <a:pPr marL="285750" indent="-285750"/>
            <a:r>
              <a:rPr lang="bg-BG" sz="1800" b="1" i="1" noProof="1">
                <a:latin typeface="Cambria"/>
              </a:rPr>
              <a:t>Ц</a:t>
            </a:r>
            <a:r>
              <a:rPr lang="bg-BG" sz="1800" i="1" noProof="1">
                <a:latin typeface="Cambria"/>
              </a:rPr>
              <a:t>елта е да се подредят три пионки в един ред, една колона или диагонал. Който подреди първи три пионки е победител.</a:t>
            </a:r>
            <a:endParaRPr lang="en-US" sz="1800" dirty="0">
              <a:cs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73C011-C586-4B02-9036-22D5885F5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" r="4" b="4"/>
          <a:stretch/>
        </p:blipFill>
        <p:spPr>
          <a:xfrm>
            <a:off x="7063356" y="1664007"/>
            <a:ext cx="3988361" cy="3529443"/>
          </a:xfrm>
          <a:prstGeom prst="rect">
            <a:avLst/>
          </a:prstGeom>
          <a:ln w="12700">
            <a:noFill/>
          </a:ln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EDE84E2-EE0E-4A65-A200-262E38500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168987-6474-4AAB-9C9D-FA5B847FC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0AEC6DE-9A1B-4A7F-9732-BF9BD82B87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53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99">
        <p:fade/>
      </p:transition>
    </mc:Choice>
    <mc:Fallback xmlns="">
      <p:transition spd="med" advTm="24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E33430C4-BD10-4423-8776-51921E32B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B15EBF1-FB14-467D-A15D-369EE2227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DE7377F3-95BA-4A03-8D53-EB59B237D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B9879606-62D7-4F90-866F-A091916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9F7AF03-2B9E-4E13-91CC-45F6F3F4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8909A10-112F-48E4-97D5-125EB8134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559704" y="808056"/>
            <a:ext cx="3013024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bg-BG" noProof="1"/>
              <a:t>Въведение</a:t>
            </a:r>
            <a:r>
              <a:rPr lang="en-US" dirty="0"/>
              <a:t> </a:t>
            </a:r>
          </a:p>
        </p:txBody>
      </p:sp>
      <p:pic>
        <p:nvPicPr>
          <p:cNvPr id="3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5B92ACA-3711-4F1C-8308-5495EC27E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296" y="1188485"/>
            <a:ext cx="4914867" cy="448169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54E44-67FE-4DEB-B48E-B219C6D3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290" y="2052116"/>
            <a:ext cx="3016439" cy="39978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337820">
              <a:lnSpc>
                <a:spcPct val="110000"/>
              </a:lnSpc>
            </a:pPr>
            <a:r>
              <a:rPr lang="en-US" sz="1500" b="1" i="1" noProof="1"/>
              <a:t>С</a:t>
            </a:r>
            <a:r>
              <a:rPr lang="en-US" sz="1500" i="1" noProof="1"/>
              <a:t>истемата контролира кой играч е на ход. Той трябва да въведе число от 1 до 9, така се избира на коя позиция да бъде символът му.</a:t>
            </a:r>
            <a:endParaRPr lang="en-US" sz="1500" i="1" noProof="1">
              <a:cs typeface="Arial"/>
            </a:endParaRPr>
          </a:p>
          <a:p>
            <a:pPr marL="285750" indent="-337820">
              <a:lnSpc>
                <a:spcPct val="110000"/>
              </a:lnSpc>
            </a:pPr>
            <a:r>
              <a:rPr lang="en-US" sz="1500" b="1" i="1" noProof="1"/>
              <a:t>И</a:t>
            </a:r>
            <a:r>
              <a:rPr lang="en-US" sz="1500" i="1" noProof="1"/>
              <a:t>грачът, който играе с Х е винаги първи, а този с О втори. Винаги се показва кой играч е на ход и изписва грешка докато не се въведе поле, което е празно, за да успее да го замести </a:t>
            </a:r>
            <a:endParaRPr lang="en-US" sz="1500" i="1" noProof="1">
              <a:cs typeface="Arial"/>
            </a:endParaRPr>
          </a:p>
          <a:p>
            <a:pPr marL="344170" indent="-337820">
              <a:lnSpc>
                <a:spcPct val="110000"/>
              </a:lnSpc>
            </a:pPr>
            <a:endParaRPr lang="en-US" sz="1500" dirty="0">
              <a:cs typeface="Arial" panose="020B060402020202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80B412F-8135-433C-A259-42EFAB4D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Аудио 9">
            <a:hlinkClick r:id="" action="ppaction://media"/>
            <a:extLst>
              <a:ext uri="{FF2B5EF4-FFF2-40B4-BE49-F238E27FC236}">
                <a16:creationId xmlns:a16="http://schemas.microsoft.com/office/drawing/2014/main" id="{B16D429E-75C6-4D9C-B358-78A4EA0AA0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92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849">
        <p:fade/>
      </p:transition>
    </mc:Choice>
    <mc:Fallback xmlns="">
      <p:transition spd="med" advTm="42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7F2982-9D29-4C8C-B653-C0BCE1B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325BAC-AB46-48CC-9F6B-79864ABE5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F1CE20-1BF6-42BB-AF36-D72F27ED1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17C4BE7-C6F9-47EC-A201-EA9AA2986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39DE56C-E547-442D-A680-BE195F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AFEA89-9D74-44F7-ABA0-2F5B23767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1E0DEAF-0EE2-4535-9C4A-BFDDF42E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C4EB63-C386-46C9-BD0F-4C531C529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871E3F-17AD-4A14-902F-F10FF96EE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EE89C-0352-4456-BB57-0513513E9823}"/>
              </a:ext>
            </a:extLst>
          </p:cNvPr>
          <p:cNvSpPr txBox="1"/>
          <p:nvPr/>
        </p:nvSpPr>
        <p:spPr>
          <a:xfrm>
            <a:off x="1419728" y="3021053"/>
            <a:ext cx="5390598" cy="226855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noProof="1">
                <a:latin typeface="+mj-lt"/>
                <a:ea typeface="+mj-ea"/>
                <a:cs typeface="+mj-cs"/>
              </a:rPr>
              <a:t>П</a:t>
            </a:r>
            <a:r>
              <a:rPr lang="en-US" sz="4400" noProof="1">
                <a:latin typeface="+mj-lt"/>
                <a:ea typeface="+mj-ea"/>
                <a:cs typeface="+mj-cs"/>
              </a:rPr>
              <a:t>роцес на работа</a:t>
            </a:r>
            <a:endParaRPr lang="en-US" sz="4400" noProof="1">
              <a:ea typeface="+mj-ea"/>
              <a:cs typeface="+mj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359F15-A8BE-4D02-B862-D97755563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7061" y="0"/>
            <a:ext cx="46345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B2F763AB-3E7F-41E4-8BF9-01EDFF5BB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4286" y="1434899"/>
            <a:ext cx="3986172" cy="3986172"/>
          </a:xfrm>
          <a:prstGeom prst="rect">
            <a:avLst/>
          </a:prstGeom>
          <a:ln w="12700"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B84DC5F-1176-45E8-B10A-97CEBD89E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8759" y="231959"/>
            <a:ext cx="4155454" cy="63875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91C133-BF78-4679-972C-B19907C6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Аудио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32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890">
        <p:fade/>
      </p:transition>
    </mc:Choice>
    <mc:Fallback xmlns="">
      <p:transition spd="med" advTm="33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1399-8F3F-4A4C-91BF-E9F24EFC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043" y="89586"/>
            <a:ext cx="2762652" cy="945136"/>
          </a:xfrm>
        </p:spPr>
        <p:txBody>
          <a:bodyPr anchor="b">
            <a:normAutofit/>
          </a:bodyPr>
          <a:lstStyle/>
          <a:p>
            <a:r>
              <a:rPr lang="bg-BG" dirty="0"/>
              <a:t>Технологии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7A15-6007-492D-A49B-D4B4E9EB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773" y="1243702"/>
            <a:ext cx="3031957" cy="324616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Teams</a:t>
            </a:r>
          </a:p>
          <a:p>
            <a:pPr>
              <a:lnSpc>
                <a:spcPct val="130000"/>
              </a:lnSpc>
            </a:pPr>
            <a:r>
              <a:rPr lang="en-US" dirty="0"/>
              <a:t>Git</a:t>
            </a:r>
            <a:r>
              <a:rPr lang="bg-BG" dirty="0"/>
              <a:t> и </a:t>
            </a:r>
            <a:r>
              <a:rPr lang="en-US" dirty="0"/>
              <a:t>GitHub</a:t>
            </a:r>
          </a:p>
          <a:p>
            <a:pPr>
              <a:lnSpc>
                <a:spcPct val="130000"/>
              </a:lnSpc>
            </a:pPr>
            <a:r>
              <a:rPr lang="en-US" dirty="0"/>
              <a:t>Visual Studio</a:t>
            </a:r>
          </a:p>
          <a:p>
            <a:pPr>
              <a:lnSpc>
                <a:spcPct val="130000"/>
              </a:lnSpc>
            </a:pPr>
            <a:r>
              <a:rPr lang="en-US" dirty="0"/>
              <a:t>PowerPoint </a:t>
            </a:r>
            <a:r>
              <a:rPr lang="bg-BG" dirty="0"/>
              <a:t>и </a:t>
            </a:r>
            <a:r>
              <a:rPr lang="en-US" dirty="0"/>
              <a:t>Word</a:t>
            </a:r>
          </a:p>
          <a:p>
            <a:pPr>
              <a:lnSpc>
                <a:spcPct val="130000"/>
              </a:lnSpc>
            </a:pPr>
            <a:r>
              <a:rPr lang="en-US" dirty="0"/>
              <a:t>OneDrive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18FA8DAF-ACD1-4D8F-BF72-6570A98B0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83" y="2005641"/>
            <a:ext cx="1314450" cy="131445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7DA2669-F2C2-4666-AC9A-79DA8A963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43" y="1649934"/>
            <a:ext cx="2076450" cy="1143000"/>
          </a:xfrm>
          <a:prstGeom prst="rect">
            <a:avLst/>
          </a:prstGeom>
        </p:spPr>
      </p:pic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5A4CDA99-9509-4D28-8D47-3B75F7E19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09" y="3005276"/>
            <a:ext cx="1818695" cy="1210184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22AA1D0-143F-49A8-AD44-79401B731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65" y="3852569"/>
            <a:ext cx="1288372" cy="725783"/>
          </a:xfrm>
          <a:prstGeom prst="rect">
            <a:avLst/>
          </a:prstGeom>
        </p:spPr>
      </p:pic>
      <p:pic>
        <p:nvPicPr>
          <p:cNvPr id="31" name="Picture 30" descr="A picture containing icon&#10;&#10;Description automatically generated">
            <a:extLst>
              <a:ext uri="{FF2B5EF4-FFF2-40B4-BE49-F238E27FC236}">
                <a16:creationId xmlns:a16="http://schemas.microsoft.com/office/drawing/2014/main" id="{C4D7DAEB-E7D2-48E6-9D61-F02C5AEF6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63" y="326404"/>
            <a:ext cx="1367083" cy="772699"/>
          </a:xfrm>
          <a:prstGeom prst="rect">
            <a:avLst/>
          </a:prstGeom>
        </p:spPr>
      </p:pic>
      <p:pic>
        <p:nvPicPr>
          <p:cNvPr id="65" name="Picture 64" descr="A picture containing circle&#10;&#10;Description automatically generated">
            <a:extLst>
              <a:ext uri="{FF2B5EF4-FFF2-40B4-BE49-F238E27FC236}">
                <a16:creationId xmlns:a16="http://schemas.microsoft.com/office/drawing/2014/main" id="{F44EB94B-CBF8-4687-B12D-FF313A1A6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84" y="4421304"/>
            <a:ext cx="1447214" cy="932191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D5340D5-C6E6-4230-8B14-6F8C65F591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98" y="735934"/>
            <a:ext cx="1620294" cy="1015536"/>
          </a:xfrm>
          <a:prstGeom prst="rect">
            <a:avLst/>
          </a:prstGeom>
        </p:spPr>
      </p:pic>
      <p:pic>
        <p:nvPicPr>
          <p:cNvPr id="9" name="Аудио 8">
            <a:hlinkClick r:id="" action="ppaction://media"/>
            <a:extLst>
              <a:ext uri="{FF2B5EF4-FFF2-40B4-BE49-F238E27FC236}">
                <a16:creationId xmlns:a16="http://schemas.microsoft.com/office/drawing/2014/main" id="{182B6D63-FFC9-4FB3-A817-49F0BABA9B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859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0"/>
    </mc:Choice>
    <mc:Fallback xmlns="">
      <p:transition spd="slow" advTm="19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77B27DF-8961-4473-A375-68D72874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CFD8EDB-2312-4205-84DF-61A53F865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B30E19-C5A4-40B1-988C-0E5552A0E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3DB1F5E5-97FE-41F1-919E-F105482BC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092F4A9B-6E16-4407-84E0-2FA3CEE7B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F2EE897-ABAD-4DD2-A493-1CD113B8B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B6EDD287-C06B-47D3-867D-6917E367A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BE80C1A-3D62-4DD1-AA04-FA4C28C86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2981F12-5C35-4A31-856C-6C4EE7511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DE481-A848-48B0-B2BA-8236DD68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475" y="808056"/>
            <a:ext cx="4203364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400" noProof="1"/>
              <a:t>Проблеми по време на процеса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A3530B5-7B88-45C8-AF3F-47AF52DDF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44252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eport Add">
            <a:extLst>
              <a:ext uri="{FF2B5EF4-FFF2-40B4-BE49-F238E27FC236}">
                <a16:creationId xmlns:a16="http://schemas.microsoft.com/office/drawing/2014/main" id="{AECCE22F-D646-43F1-AADB-F226D52246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4116" y="1533413"/>
            <a:ext cx="3771278" cy="3771278"/>
          </a:xfrm>
          <a:prstGeom prst="rect">
            <a:avLst/>
          </a:prstGeom>
          <a:ln w="12700">
            <a:noFill/>
          </a:ln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0232F8A7-D4D6-4E3E-B220-C374FDD8F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800" y="222987"/>
            <a:ext cx="3932516" cy="637864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7125B-A175-4683-863F-CEE583243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1850" y="2052116"/>
            <a:ext cx="4210990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38328" algn="l">
              <a:buFont typeface="Wingdings" panose="05000000000000000000" pitchFamily="2" charset="2"/>
              <a:buChar char="§"/>
            </a:pPr>
            <a:r>
              <a:rPr lang="en-US" b="1" i="1" noProof="1"/>
              <a:t>Д</a:t>
            </a:r>
            <a:r>
              <a:rPr lang="en-US" i="1" noProof="1"/>
              <a:t>истанцията помежду ни</a:t>
            </a:r>
            <a:endParaRPr lang="en-US" i="1" dirty="0"/>
          </a:p>
          <a:p>
            <a:pPr marL="342900" indent="-338328" algn="l">
              <a:buFont typeface="Wingdings" panose="05000000000000000000" pitchFamily="2" charset="2"/>
              <a:buChar char="§"/>
            </a:pPr>
            <a:r>
              <a:rPr lang="en-US" b="1" i="1" noProof="1"/>
              <a:t>П</a:t>
            </a:r>
            <a:r>
              <a:rPr lang="en-US" i="1" noProof="1"/>
              <a:t>ървоначален опит с GitHub</a:t>
            </a:r>
          </a:p>
          <a:p>
            <a:pPr marL="342900" indent="-338328" algn="l">
              <a:buFont typeface="Wingdings" panose="05000000000000000000" pitchFamily="2" charset="2"/>
              <a:buChar char="§"/>
            </a:pPr>
            <a:r>
              <a:rPr lang="en-US" b="1" i="1" noProof="1"/>
              <a:t>А</a:t>
            </a:r>
            <a:r>
              <a:rPr lang="en-US" i="1" noProof="1"/>
              <a:t>лгоритъм за проверка при победа</a:t>
            </a:r>
          </a:p>
          <a:p>
            <a:pPr marL="342900" indent="-338328" algn="l">
              <a:buFont typeface="Wingdings" panose="05000000000000000000" pitchFamily="2" charset="2"/>
              <a:buChar char="§"/>
            </a:pPr>
            <a:r>
              <a:rPr lang="en-US" b="1" i="1" noProof="1"/>
              <a:t>Г</a:t>
            </a:r>
            <a:r>
              <a:rPr lang="en-US" i="1" noProof="1"/>
              <a:t>рафично изобразяване при победа</a:t>
            </a:r>
          </a:p>
          <a:p>
            <a:pPr marL="342900" indent="-338328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38328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38328" algn="l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BF95DF-D386-46B2-B71D-AFA3D80F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629BBF-6DA5-4EA6-A066-97788497E1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84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67">
        <p:fade/>
      </p:transition>
    </mc:Choice>
    <mc:Fallback xmlns="">
      <p:transition spd="med" advTm="255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02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4" name="Picture 104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5" name="Rectangle 106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Rectangle 108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10">
            <a:extLst>
              <a:ext uri="{FF2B5EF4-FFF2-40B4-BE49-F238E27FC236}">
                <a16:creationId xmlns:a16="http://schemas.microsoft.com/office/drawing/2014/main" id="{797F2982-9D29-4C8C-B653-C0BCE1B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Rectangle 112">
            <a:extLst>
              <a:ext uri="{FF2B5EF4-FFF2-40B4-BE49-F238E27FC236}">
                <a16:creationId xmlns:a16="http://schemas.microsoft.com/office/drawing/2014/main" id="{5B325BAC-AB46-48CC-9F6B-79864ABE5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TextBox 114">
            <a:extLst>
              <a:ext uri="{FF2B5EF4-FFF2-40B4-BE49-F238E27FC236}">
                <a16:creationId xmlns:a16="http://schemas.microsoft.com/office/drawing/2014/main" id="{EAF1CE20-1BF6-42BB-AF36-D72F27ED1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40" name="Rectangle 116">
            <a:extLst>
              <a:ext uri="{FF2B5EF4-FFF2-40B4-BE49-F238E27FC236}">
                <a16:creationId xmlns:a16="http://schemas.microsoft.com/office/drawing/2014/main" id="{B17C4BE7-C6F9-47EC-A201-EA9AA2986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18">
            <a:extLst>
              <a:ext uri="{FF2B5EF4-FFF2-40B4-BE49-F238E27FC236}">
                <a16:creationId xmlns:a16="http://schemas.microsoft.com/office/drawing/2014/main" id="{739DE56C-E547-442D-A680-BE195F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2" name="Picture 120">
            <a:extLst>
              <a:ext uri="{FF2B5EF4-FFF2-40B4-BE49-F238E27FC236}">
                <a16:creationId xmlns:a16="http://schemas.microsoft.com/office/drawing/2014/main" id="{79AFEA89-9D74-44F7-ABA0-2F5B23767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3" name="Rectangle 122">
            <a:extLst>
              <a:ext uri="{FF2B5EF4-FFF2-40B4-BE49-F238E27FC236}">
                <a16:creationId xmlns:a16="http://schemas.microsoft.com/office/drawing/2014/main" id="{31E0DEAF-0EE2-4535-9C4A-BFDDF42E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24">
            <a:extLst>
              <a:ext uri="{FF2B5EF4-FFF2-40B4-BE49-F238E27FC236}">
                <a16:creationId xmlns:a16="http://schemas.microsoft.com/office/drawing/2014/main" id="{6FC4EB63-C386-46C9-BD0F-4C531C529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26">
            <a:extLst>
              <a:ext uri="{FF2B5EF4-FFF2-40B4-BE49-F238E27FC236}">
                <a16:creationId xmlns:a16="http://schemas.microsoft.com/office/drawing/2014/main" id="{9C871E3F-17AD-4A14-902F-F10FF96EE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01AD0-D9F7-4CF6-B907-1D721E34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227" y="2799905"/>
            <a:ext cx="4100514" cy="139137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noProof="1">
                <a:latin typeface="Times New Roman"/>
                <a:cs typeface="Times New Roman"/>
              </a:rPr>
              <a:t>Благодарим Ви за вниманието!</a:t>
            </a:r>
          </a:p>
        </p:txBody>
      </p:sp>
      <p:sp>
        <p:nvSpPr>
          <p:cNvPr id="146" name="Rectangle 128">
            <a:extLst>
              <a:ext uri="{FF2B5EF4-FFF2-40B4-BE49-F238E27FC236}">
                <a16:creationId xmlns:a16="http://schemas.microsoft.com/office/drawing/2014/main" id="{84359F15-A8BE-4D02-B862-D97755563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7061" y="0"/>
            <a:ext cx="46345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Smiling Face with No Fill">
            <a:extLst>
              <a:ext uri="{FF2B5EF4-FFF2-40B4-BE49-F238E27FC236}">
                <a16:creationId xmlns:a16="http://schemas.microsoft.com/office/drawing/2014/main" id="{218EAAA5-5FFC-4F22-91F7-8EDDFF7F9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4286" y="1434899"/>
            <a:ext cx="3986172" cy="3986172"/>
          </a:xfrm>
          <a:prstGeom prst="rect">
            <a:avLst/>
          </a:prstGeom>
          <a:ln w="12700">
            <a:noFill/>
          </a:ln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CB84DC5F-1176-45E8-B10A-97CEBD89E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8759" y="231959"/>
            <a:ext cx="4155454" cy="63875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291C133-BF78-4679-972C-B19907C6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0B2B49-9A3F-4685-97EC-87DE4D664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6874"/>
      </p:ext>
    </p:extLst>
  </p:cSld>
  <p:clrMapOvr>
    <a:masterClrMapping/>
  </p:clrMapOvr>
  <p:transition spd="slow" advTm="4886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7B27DF-8961-4473-A375-68D72874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CFD8EDB-2312-4205-84DF-61A53F865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B30E19-C5A4-40B1-988C-0E5552A0E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EDD1BD7-D2F8-4C05-9549-BBD6C0EC7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65B1A2F-50B0-4E13-8419-670E9B9B6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2EB62B0-0B88-4977-AA60-5A0E812AF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16D44F9-F002-4282-9C6B-C97781F0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5AAE066-D016-4B2B-8D88-DB3886C3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16B8FC-A1C4-4E5D-8246-33C273B21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CFA4-37F6-4D60-9923-413AEB29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947" y="808056"/>
            <a:ext cx="3287949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noProof="1"/>
              <a:t>Функции</a:t>
            </a:r>
            <a:endParaRPr lang="en-US" noProof="1">
              <a:cs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44DAF2-A3F3-497F-9137-DCD5293F2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1226" y="641225"/>
            <a:ext cx="4603034" cy="5570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686B450-6C1C-4ACC-AD9A-0C424A3DC1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984329" y="1469015"/>
            <a:ext cx="3954213" cy="3914670"/>
          </a:xfrm>
          <a:prstGeom prst="rect">
            <a:avLst/>
          </a:prstGeom>
          <a:ln>
            <a:noFill/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7D8AAA8-8E32-4376-92D4-59BD5B49B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0671" y="885929"/>
            <a:ext cx="4128391" cy="5080842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F104-2E43-427A-813F-159573FB2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3362" y="1651819"/>
            <a:ext cx="3299534" cy="4398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4170">
              <a:lnSpc>
                <a:spcPct val="110000"/>
              </a:lnSpc>
            </a:pPr>
            <a:r>
              <a:rPr lang="en-US" sz="1200" b="1" noProof="1"/>
              <a:t>b</a:t>
            </a:r>
            <a:r>
              <a:rPr lang="en-US" sz="1200" noProof="1"/>
              <a:t>oard() - функция, която изобразява на дъската.</a:t>
            </a:r>
          </a:p>
          <a:p>
            <a:pPr marL="344170">
              <a:lnSpc>
                <a:spcPct val="110000"/>
              </a:lnSpc>
            </a:pPr>
            <a:r>
              <a:rPr lang="en-US" sz="1200" b="1" noProof="1"/>
              <a:t>i</a:t>
            </a:r>
            <a:r>
              <a:rPr lang="en-US" sz="1200" noProof="1"/>
              <a:t>fWinHorizontal() - функция, която изчертава линия при победа по хоризонтал.</a:t>
            </a:r>
          </a:p>
          <a:p>
            <a:pPr marL="344170">
              <a:lnSpc>
                <a:spcPct val="110000"/>
              </a:lnSpc>
            </a:pPr>
            <a:r>
              <a:rPr lang="en-US" sz="1200" b="1" noProof="1"/>
              <a:t>i</a:t>
            </a:r>
            <a:r>
              <a:rPr lang="en-US" sz="1200" noProof="1"/>
              <a:t>fWinVertical1,2,3() - функция, която изчертава линия при победа по вертикал.</a:t>
            </a:r>
          </a:p>
          <a:p>
            <a:pPr marL="344170">
              <a:lnSpc>
                <a:spcPct val="110000"/>
              </a:lnSpc>
            </a:pPr>
            <a:r>
              <a:rPr lang="en-US" sz="1200" b="1" noProof="1"/>
              <a:t>i</a:t>
            </a:r>
            <a:r>
              <a:rPr lang="en-US" sz="1200" noProof="1"/>
              <a:t>fWinDiagonal1,2() - функция, която изчертава линия при победа по диагонал.</a:t>
            </a:r>
          </a:p>
          <a:p>
            <a:pPr marL="344170">
              <a:lnSpc>
                <a:spcPct val="110000"/>
              </a:lnSpc>
            </a:pPr>
            <a:r>
              <a:rPr lang="en-US" sz="1200" b="1" noProof="1"/>
              <a:t>i</a:t>
            </a:r>
            <a:r>
              <a:rPr lang="en-US" sz="1200" noProof="1"/>
              <a:t>nspectWin() - функция връщата стойност при победа, равен или несвършена игра.</a:t>
            </a:r>
            <a:endParaRPr lang="en-US" sz="1200" dirty="0"/>
          </a:p>
          <a:p>
            <a:pPr marL="344170">
              <a:lnSpc>
                <a:spcPct val="110000"/>
              </a:lnSpc>
            </a:pPr>
            <a:r>
              <a:rPr lang="en-US" sz="1200" b="1" dirty="0"/>
              <a:t>m</a:t>
            </a:r>
            <a:r>
              <a:rPr lang="en-US" sz="1200" dirty="0"/>
              <a:t>ain() - </a:t>
            </a:r>
            <a:r>
              <a:rPr lang="en-US" sz="1200" noProof="1"/>
              <a:t>главната функция.</a:t>
            </a:r>
          </a:p>
          <a:p>
            <a:pPr marL="344170">
              <a:lnSpc>
                <a:spcPct val="110000"/>
              </a:lnSpc>
            </a:pPr>
            <a:endParaRPr lang="en-US" sz="1200" dirty="0"/>
          </a:p>
          <a:p>
            <a:pPr marL="344170">
              <a:lnSpc>
                <a:spcPct val="110000"/>
              </a:lnSpc>
            </a:pPr>
            <a:endParaRPr lang="en-US" sz="12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C7C71E3-C71F-4A3A-A802-42E8D8924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9|2.5|2.6|2.9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.2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1.3|3.7|2.4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6|5|4.2|4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277</Words>
  <Application>Microsoft Office PowerPoint</Application>
  <PresentationFormat>Widescreen</PresentationFormat>
  <Paragraphs>43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Cambria</vt:lpstr>
      <vt:lpstr>MS Shell Dlg 2</vt:lpstr>
      <vt:lpstr>Times New Roman</vt:lpstr>
      <vt:lpstr>Wingdings</vt:lpstr>
      <vt:lpstr>Wingdings 3</vt:lpstr>
      <vt:lpstr>Madison</vt:lpstr>
      <vt:lpstr>Tic-Tac-Toe</vt:lpstr>
      <vt:lpstr>Отбор</vt:lpstr>
      <vt:lpstr>Tic-Tac-Toe Правила</vt:lpstr>
      <vt:lpstr>Въведение </vt:lpstr>
      <vt:lpstr>PowerPoint Presentation</vt:lpstr>
      <vt:lpstr>Технологии</vt:lpstr>
      <vt:lpstr>Проблеми по време на процеса</vt:lpstr>
      <vt:lpstr>Благодарим Ви за вниманието!</vt:lpstr>
      <vt:lpstr>Функции</vt:lpstr>
      <vt:lpstr>БЛОК-СХЕМА НА КОДА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Tic-Tac-Toe</dc:title>
  <dc:creator>Костадин Талигаджиев</dc:creator>
  <cp:lastModifiedBy>Костадин Талигаджиев</cp:lastModifiedBy>
  <cp:revision>13</cp:revision>
  <dcterms:created xsi:type="dcterms:W3CDTF">2020-12-02T15:13:17Z</dcterms:created>
  <dcterms:modified xsi:type="dcterms:W3CDTF">2020-12-02T19:15:36Z</dcterms:modified>
</cp:coreProperties>
</file>